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305" r:id="rId2"/>
    <p:sldId id="306" r:id="rId3"/>
    <p:sldId id="315" r:id="rId4"/>
    <p:sldId id="340" r:id="rId5"/>
    <p:sldId id="302" r:id="rId6"/>
    <p:sldId id="337" r:id="rId7"/>
    <p:sldId id="341" r:id="rId8"/>
    <p:sldId id="280" r:id="rId9"/>
    <p:sldId id="281" r:id="rId10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A54D"/>
    <a:srgbClr val="62BA66"/>
    <a:srgbClr val="7CC680"/>
    <a:srgbClr val="99C199"/>
    <a:srgbClr val="99DB9C"/>
    <a:srgbClr val="5ED87B"/>
    <a:srgbClr val="9BDDA6"/>
    <a:srgbClr val="73CF82"/>
    <a:srgbClr val="B1DDB3"/>
    <a:srgbClr val="B0DD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82" autoAdjust="0"/>
    <p:restoredTop sz="94820" autoAdjust="0"/>
  </p:normalViewPr>
  <p:slideViewPr>
    <p:cSldViewPr>
      <p:cViewPr varScale="1">
        <p:scale>
          <a:sx n="107" d="100"/>
          <a:sy n="107" d="100"/>
        </p:scale>
        <p:origin x="-834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image" Target="../media/image7.jp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image" Target="../media/image7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39BC9F-11E5-48DB-85EA-5A52D8ADD888}" type="doc">
      <dgm:prSet loTypeId="urn:microsoft.com/office/officeart/2005/8/layout/hList7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s-AR"/>
        </a:p>
      </dgm:t>
    </dgm:pt>
    <dgm:pt modelId="{252EB1E9-362D-4C90-9F57-79F9038214E7}">
      <dgm:prSet phldrT="[Texto]" custT="1"/>
      <dgm:spPr/>
      <dgm:t>
        <a:bodyPr/>
        <a:lstStyle/>
        <a:p>
          <a:r>
            <a:rPr lang="es-ES" sz="2800" b="1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rPr>
            <a:t>Módulo Profesor</a:t>
          </a:r>
        </a:p>
        <a:p>
          <a:r>
            <a:rPr lang="es-ES" sz="1800" dirty="0" smtClean="0"/>
            <a:t>Diseño, toma y corrección de exámenes, </a:t>
          </a:r>
          <a:r>
            <a:rPr lang="es-AR" sz="1800" dirty="0" smtClean="0"/>
            <a:t>control sobre estudiantes, gestión de calificaciones y cursos, dictado de clases.</a:t>
          </a:r>
          <a:endParaRPr lang="es-AR" sz="1600" dirty="0"/>
        </a:p>
      </dgm:t>
    </dgm:pt>
    <dgm:pt modelId="{D309278F-B67E-462C-8530-52E1A6E19D93}" type="parTrans" cxnId="{D70249B6-9248-476C-81A9-0933FD5180CA}">
      <dgm:prSet/>
      <dgm:spPr/>
      <dgm:t>
        <a:bodyPr/>
        <a:lstStyle/>
        <a:p>
          <a:endParaRPr lang="es-AR"/>
        </a:p>
      </dgm:t>
    </dgm:pt>
    <dgm:pt modelId="{997EB7F0-CAD9-4A0B-9FA9-9F12B6B7CC40}" type="sibTrans" cxnId="{D70249B6-9248-476C-81A9-0933FD5180CA}">
      <dgm:prSet/>
      <dgm:spPr/>
      <dgm:t>
        <a:bodyPr/>
        <a:lstStyle/>
        <a:p>
          <a:endParaRPr lang="es-AR"/>
        </a:p>
      </dgm:t>
    </dgm:pt>
    <dgm:pt modelId="{00E1C92F-CC8A-4E20-A844-54363C70548C}">
      <dgm:prSet phldrT="[Texto]" custT="1"/>
      <dgm:spPr/>
      <dgm:t>
        <a:bodyPr/>
        <a:lstStyle/>
        <a:p>
          <a:r>
            <a:rPr lang="es-ES" sz="2800" b="1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rPr>
            <a:t>Módulo Alumno</a:t>
          </a:r>
          <a:endParaRPr lang="es-AR" sz="2800" dirty="0" smtClean="0"/>
        </a:p>
        <a:p>
          <a:r>
            <a:rPr lang="es-AR" sz="1800" dirty="0" smtClean="0"/>
            <a:t>Desarrollar el examen (acceso al software de exámenes únicamente), seguimientos de clases.</a:t>
          </a:r>
          <a:endParaRPr lang="es-AR" sz="1800" dirty="0"/>
        </a:p>
      </dgm:t>
    </dgm:pt>
    <dgm:pt modelId="{C1F07D4D-8003-4198-86B7-A37180DE39E6}" type="parTrans" cxnId="{79194D61-36F9-480B-B915-A02005B1EA3A}">
      <dgm:prSet/>
      <dgm:spPr/>
      <dgm:t>
        <a:bodyPr/>
        <a:lstStyle/>
        <a:p>
          <a:endParaRPr lang="es-AR"/>
        </a:p>
      </dgm:t>
    </dgm:pt>
    <dgm:pt modelId="{AC0BB333-68C5-4BFA-A81C-0BA04A44751B}" type="sibTrans" cxnId="{79194D61-36F9-480B-B915-A02005B1EA3A}">
      <dgm:prSet/>
      <dgm:spPr/>
      <dgm:t>
        <a:bodyPr/>
        <a:lstStyle/>
        <a:p>
          <a:endParaRPr lang="es-AR"/>
        </a:p>
      </dgm:t>
    </dgm:pt>
    <dgm:pt modelId="{92E35B67-0425-426E-810C-4A025983FA4D}" type="pres">
      <dgm:prSet presAssocID="{5139BC9F-11E5-48DB-85EA-5A52D8ADD88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CEAC2CC1-730B-4D48-8A9C-9D5D9B0FC9CE}" type="pres">
      <dgm:prSet presAssocID="{5139BC9F-11E5-48DB-85EA-5A52D8ADD888}" presName="fgShape" presStyleLbl="fgShp" presStyleIdx="0" presStyleCnt="1"/>
      <dgm:spPr/>
    </dgm:pt>
    <dgm:pt modelId="{8C5FFD56-DD04-4C65-B6B3-C0E47CB9C819}" type="pres">
      <dgm:prSet presAssocID="{5139BC9F-11E5-48DB-85EA-5A52D8ADD888}" presName="linComp" presStyleCnt="0"/>
      <dgm:spPr/>
    </dgm:pt>
    <dgm:pt modelId="{3B1E9CF0-B807-4A20-910E-47B18F3847AC}" type="pres">
      <dgm:prSet presAssocID="{252EB1E9-362D-4C90-9F57-79F9038214E7}" presName="compNode" presStyleCnt="0"/>
      <dgm:spPr/>
    </dgm:pt>
    <dgm:pt modelId="{300E8899-FA0E-4FE6-BAC4-F92F946F30A8}" type="pres">
      <dgm:prSet presAssocID="{252EB1E9-362D-4C90-9F57-79F9038214E7}" presName="bkgdShape" presStyleLbl="node1" presStyleIdx="0" presStyleCnt="2" custLinFactNeighborX="-29655"/>
      <dgm:spPr/>
      <dgm:t>
        <a:bodyPr/>
        <a:lstStyle/>
        <a:p>
          <a:endParaRPr lang="es-AR"/>
        </a:p>
      </dgm:t>
    </dgm:pt>
    <dgm:pt modelId="{B40419E0-79DF-48B0-A61A-6CC05BC31B80}" type="pres">
      <dgm:prSet presAssocID="{252EB1E9-362D-4C90-9F57-79F9038214E7}" presName="nodeTx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C0E951B0-7CE9-4391-960A-2161854D6682}" type="pres">
      <dgm:prSet presAssocID="{252EB1E9-362D-4C90-9F57-79F9038214E7}" presName="invisiNode" presStyleLbl="node1" presStyleIdx="0" presStyleCnt="2"/>
      <dgm:spPr/>
    </dgm:pt>
    <dgm:pt modelId="{D1A462D7-89B6-4332-A8FE-66A6863A85D6}" type="pres">
      <dgm:prSet presAssocID="{252EB1E9-362D-4C90-9F57-79F9038214E7}" presName="imagNode" presStyleLbl="fgImgPlace1" presStyleIdx="0" presStyleCnt="2"/>
      <dgm:spPr>
        <a:blipFill dpi="0" rotWithShape="1">
          <a:blip xmlns:r="http://schemas.openxmlformats.org/officeDocument/2006/relationships" r:embed="rId1"/>
          <a:srcRect/>
          <a:stretch>
            <a:fillRect l="-8000"/>
          </a:stretch>
        </a:blipFill>
      </dgm:spPr>
      <dgm:t>
        <a:bodyPr/>
        <a:lstStyle/>
        <a:p>
          <a:endParaRPr lang="es-AR"/>
        </a:p>
      </dgm:t>
    </dgm:pt>
    <dgm:pt modelId="{226C5AEC-67F8-4AE6-B227-FA93EEF1F4CE}" type="pres">
      <dgm:prSet presAssocID="{997EB7F0-CAD9-4A0B-9FA9-9F12B6B7CC40}" presName="sibTrans" presStyleLbl="sibTrans2D1" presStyleIdx="0" presStyleCnt="0"/>
      <dgm:spPr/>
      <dgm:t>
        <a:bodyPr/>
        <a:lstStyle/>
        <a:p>
          <a:endParaRPr lang="es-AR"/>
        </a:p>
      </dgm:t>
    </dgm:pt>
    <dgm:pt modelId="{3A3DA671-0F5B-4556-B7B7-C1C4DDE1F0AC}" type="pres">
      <dgm:prSet presAssocID="{00E1C92F-CC8A-4E20-A844-54363C70548C}" presName="compNode" presStyleCnt="0"/>
      <dgm:spPr/>
    </dgm:pt>
    <dgm:pt modelId="{169D5BE3-041F-42E6-A27D-F9337AF7EA73}" type="pres">
      <dgm:prSet presAssocID="{00E1C92F-CC8A-4E20-A844-54363C70548C}" presName="bkgdShape" presStyleLbl="node1" presStyleIdx="1" presStyleCnt="2"/>
      <dgm:spPr/>
      <dgm:t>
        <a:bodyPr/>
        <a:lstStyle/>
        <a:p>
          <a:endParaRPr lang="es-AR"/>
        </a:p>
      </dgm:t>
    </dgm:pt>
    <dgm:pt modelId="{2E73E1E4-1896-47A5-AD95-7675BB830248}" type="pres">
      <dgm:prSet presAssocID="{00E1C92F-CC8A-4E20-A844-54363C70548C}" presName="nodeTx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CFB26471-00BA-4C28-9445-D1EA504D7FFA}" type="pres">
      <dgm:prSet presAssocID="{00E1C92F-CC8A-4E20-A844-54363C70548C}" presName="invisiNode" presStyleLbl="node1" presStyleIdx="1" presStyleCnt="2"/>
      <dgm:spPr/>
    </dgm:pt>
    <dgm:pt modelId="{E77EC55C-8583-45A3-B77D-83C74021DAB7}" type="pres">
      <dgm:prSet presAssocID="{00E1C92F-CC8A-4E20-A844-54363C70548C}" presName="imagNode" presStyleLbl="fgImgPlace1" presStyleIdx="1" presStyleCnt="2"/>
      <dgm:spPr>
        <a:blipFill dpi="0" rotWithShape="1">
          <a:blip xmlns:r="http://schemas.openxmlformats.org/officeDocument/2006/relationships" r:embed="rId2"/>
          <a:srcRect/>
          <a:stretch>
            <a:fillRect r="-1000"/>
          </a:stretch>
        </a:blipFill>
      </dgm:spPr>
      <dgm:t>
        <a:bodyPr/>
        <a:lstStyle/>
        <a:p>
          <a:endParaRPr lang="es-AR"/>
        </a:p>
      </dgm:t>
    </dgm:pt>
  </dgm:ptLst>
  <dgm:cxnLst>
    <dgm:cxn modelId="{79194D61-36F9-480B-B915-A02005B1EA3A}" srcId="{5139BC9F-11E5-48DB-85EA-5A52D8ADD888}" destId="{00E1C92F-CC8A-4E20-A844-54363C70548C}" srcOrd="1" destOrd="0" parTransId="{C1F07D4D-8003-4198-86B7-A37180DE39E6}" sibTransId="{AC0BB333-68C5-4BFA-A81C-0BA04A44751B}"/>
    <dgm:cxn modelId="{19A5370C-D255-4D01-B686-CA3214D2663E}" type="presOf" srcId="{00E1C92F-CC8A-4E20-A844-54363C70548C}" destId="{169D5BE3-041F-42E6-A27D-F9337AF7EA73}" srcOrd="0" destOrd="0" presId="urn:microsoft.com/office/officeart/2005/8/layout/hList7"/>
    <dgm:cxn modelId="{AD88D2EB-BB31-45E8-B793-3A15AE2C8B1D}" type="presOf" srcId="{252EB1E9-362D-4C90-9F57-79F9038214E7}" destId="{300E8899-FA0E-4FE6-BAC4-F92F946F30A8}" srcOrd="0" destOrd="0" presId="urn:microsoft.com/office/officeart/2005/8/layout/hList7"/>
    <dgm:cxn modelId="{B727418E-1FF5-4EE8-9BF3-3A20A26F1797}" type="presOf" srcId="{997EB7F0-CAD9-4A0B-9FA9-9F12B6B7CC40}" destId="{226C5AEC-67F8-4AE6-B227-FA93EEF1F4CE}" srcOrd="0" destOrd="0" presId="urn:microsoft.com/office/officeart/2005/8/layout/hList7"/>
    <dgm:cxn modelId="{E6E706C7-4849-4991-9441-F5791F3B0B1E}" type="presOf" srcId="{5139BC9F-11E5-48DB-85EA-5A52D8ADD888}" destId="{92E35B67-0425-426E-810C-4A025983FA4D}" srcOrd="0" destOrd="0" presId="urn:microsoft.com/office/officeart/2005/8/layout/hList7"/>
    <dgm:cxn modelId="{3221AC7E-E2E2-4462-894E-120C7F5F6140}" type="presOf" srcId="{00E1C92F-CC8A-4E20-A844-54363C70548C}" destId="{2E73E1E4-1896-47A5-AD95-7675BB830248}" srcOrd="1" destOrd="0" presId="urn:microsoft.com/office/officeart/2005/8/layout/hList7"/>
    <dgm:cxn modelId="{D70249B6-9248-476C-81A9-0933FD5180CA}" srcId="{5139BC9F-11E5-48DB-85EA-5A52D8ADD888}" destId="{252EB1E9-362D-4C90-9F57-79F9038214E7}" srcOrd="0" destOrd="0" parTransId="{D309278F-B67E-462C-8530-52E1A6E19D93}" sibTransId="{997EB7F0-CAD9-4A0B-9FA9-9F12B6B7CC40}"/>
    <dgm:cxn modelId="{3409A200-4934-4CAC-9C00-A0326FFF0D96}" type="presOf" srcId="{252EB1E9-362D-4C90-9F57-79F9038214E7}" destId="{B40419E0-79DF-48B0-A61A-6CC05BC31B80}" srcOrd="1" destOrd="0" presId="urn:microsoft.com/office/officeart/2005/8/layout/hList7"/>
    <dgm:cxn modelId="{BE2EF39B-68FE-4CC9-9F91-85887B582FBE}" type="presParOf" srcId="{92E35B67-0425-426E-810C-4A025983FA4D}" destId="{CEAC2CC1-730B-4D48-8A9C-9D5D9B0FC9CE}" srcOrd="0" destOrd="0" presId="urn:microsoft.com/office/officeart/2005/8/layout/hList7"/>
    <dgm:cxn modelId="{945A6372-E2A9-4913-9359-54BBC8C14BD9}" type="presParOf" srcId="{92E35B67-0425-426E-810C-4A025983FA4D}" destId="{8C5FFD56-DD04-4C65-B6B3-C0E47CB9C819}" srcOrd="1" destOrd="0" presId="urn:microsoft.com/office/officeart/2005/8/layout/hList7"/>
    <dgm:cxn modelId="{53214E08-F192-4C26-ADB6-876D20AAFBEA}" type="presParOf" srcId="{8C5FFD56-DD04-4C65-B6B3-C0E47CB9C819}" destId="{3B1E9CF0-B807-4A20-910E-47B18F3847AC}" srcOrd="0" destOrd="0" presId="urn:microsoft.com/office/officeart/2005/8/layout/hList7"/>
    <dgm:cxn modelId="{3D95A7B9-398E-4845-82EB-2E30ACF513DE}" type="presParOf" srcId="{3B1E9CF0-B807-4A20-910E-47B18F3847AC}" destId="{300E8899-FA0E-4FE6-BAC4-F92F946F30A8}" srcOrd="0" destOrd="0" presId="urn:microsoft.com/office/officeart/2005/8/layout/hList7"/>
    <dgm:cxn modelId="{13DA8509-B861-4B47-A4E4-1704F5129281}" type="presParOf" srcId="{3B1E9CF0-B807-4A20-910E-47B18F3847AC}" destId="{B40419E0-79DF-48B0-A61A-6CC05BC31B80}" srcOrd="1" destOrd="0" presId="urn:microsoft.com/office/officeart/2005/8/layout/hList7"/>
    <dgm:cxn modelId="{5EA07123-4613-451B-843D-0A546976C86D}" type="presParOf" srcId="{3B1E9CF0-B807-4A20-910E-47B18F3847AC}" destId="{C0E951B0-7CE9-4391-960A-2161854D6682}" srcOrd="2" destOrd="0" presId="urn:microsoft.com/office/officeart/2005/8/layout/hList7"/>
    <dgm:cxn modelId="{04015E35-7C45-4D1B-8516-A80DD48EA335}" type="presParOf" srcId="{3B1E9CF0-B807-4A20-910E-47B18F3847AC}" destId="{D1A462D7-89B6-4332-A8FE-66A6863A85D6}" srcOrd="3" destOrd="0" presId="urn:microsoft.com/office/officeart/2005/8/layout/hList7"/>
    <dgm:cxn modelId="{F0181611-EF8C-4D17-BE6F-1C0B83B77995}" type="presParOf" srcId="{8C5FFD56-DD04-4C65-B6B3-C0E47CB9C819}" destId="{226C5AEC-67F8-4AE6-B227-FA93EEF1F4CE}" srcOrd="1" destOrd="0" presId="urn:microsoft.com/office/officeart/2005/8/layout/hList7"/>
    <dgm:cxn modelId="{4F08ED6D-F869-4B1C-B6C0-0F9E0FF3C868}" type="presParOf" srcId="{8C5FFD56-DD04-4C65-B6B3-C0E47CB9C819}" destId="{3A3DA671-0F5B-4556-B7B7-C1C4DDE1F0AC}" srcOrd="2" destOrd="0" presId="urn:microsoft.com/office/officeart/2005/8/layout/hList7"/>
    <dgm:cxn modelId="{77B1A6B6-FB75-468F-BF91-77FF48654760}" type="presParOf" srcId="{3A3DA671-0F5B-4556-B7B7-C1C4DDE1F0AC}" destId="{169D5BE3-041F-42E6-A27D-F9337AF7EA73}" srcOrd="0" destOrd="0" presId="urn:microsoft.com/office/officeart/2005/8/layout/hList7"/>
    <dgm:cxn modelId="{8B4F6BF2-5CB5-4C0F-A261-9C974F6C5DBD}" type="presParOf" srcId="{3A3DA671-0F5B-4556-B7B7-C1C4DDE1F0AC}" destId="{2E73E1E4-1896-47A5-AD95-7675BB830248}" srcOrd="1" destOrd="0" presId="urn:microsoft.com/office/officeart/2005/8/layout/hList7"/>
    <dgm:cxn modelId="{6A443847-B68B-4894-8A2B-14ED77555F19}" type="presParOf" srcId="{3A3DA671-0F5B-4556-B7B7-C1C4DDE1F0AC}" destId="{CFB26471-00BA-4C28-9445-D1EA504D7FFA}" srcOrd="2" destOrd="0" presId="urn:microsoft.com/office/officeart/2005/8/layout/hList7"/>
    <dgm:cxn modelId="{A5634337-B0A0-48B4-9231-0A1C67F11108}" type="presParOf" srcId="{3A3DA671-0F5B-4556-B7B7-C1C4DDE1F0AC}" destId="{E77EC55C-8583-45A3-B77D-83C74021DAB7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0E8899-FA0E-4FE6-BAC4-F92F946F30A8}">
      <dsp:nvSpPr>
        <dsp:cNvPr id="0" name=""/>
        <dsp:cNvSpPr/>
      </dsp:nvSpPr>
      <dsp:spPr>
        <a:xfrm>
          <a:off x="0" y="0"/>
          <a:ext cx="3437819" cy="5472608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800" b="1" kern="120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rPr>
            <a:t>Módulo Profesor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Diseño, toma y corrección de exámenes, </a:t>
          </a:r>
          <a:r>
            <a:rPr lang="es-AR" sz="1800" kern="1200" dirty="0" smtClean="0"/>
            <a:t>control sobre estudiantes, gestión de calificaciones y cursos, dictado de clases.</a:t>
          </a:r>
          <a:endParaRPr lang="es-AR" sz="1600" kern="1200" dirty="0"/>
        </a:p>
      </dsp:txBody>
      <dsp:txXfrm>
        <a:off x="0" y="2189043"/>
        <a:ext cx="3437819" cy="2189043"/>
      </dsp:txXfrm>
    </dsp:sp>
    <dsp:sp modelId="{D1A462D7-89B6-4332-A8FE-66A6863A85D6}">
      <dsp:nvSpPr>
        <dsp:cNvPr id="0" name=""/>
        <dsp:cNvSpPr/>
      </dsp:nvSpPr>
      <dsp:spPr>
        <a:xfrm>
          <a:off x="810721" y="328356"/>
          <a:ext cx="1822378" cy="1822378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8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9D5BE3-041F-42E6-A27D-F9337AF7EA73}">
      <dsp:nvSpPr>
        <dsp:cNvPr id="0" name=""/>
        <dsp:cNvSpPr/>
      </dsp:nvSpPr>
      <dsp:spPr>
        <a:xfrm>
          <a:off x="3543955" y="0"/>
          <a:ext cx="3437819" cy="5472608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800" b="1" kern="120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rPr>
            <a:t>Módulo Alumno</a:t>
          </a:r>
          <a:endParaRPr lang="es-AR" sz="2800" kern="1200" dirty="0" smtClean="0"/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800" kern="1200" dirty="0" smtClean="0"/>
            <a:t>Desarrollar el examen (acceso al software de exámenes únicamente), seguimientos de clases.</a:t>
          </a:r>
          <a:endParaRPr lang="es-AR" sz="1800" kern="1200" dirty="0"/>
        </a:p>
      </dsp:txBody>
      <dsp:txXfrm>
        <a:off x="3543955" y="2189043"/>
        <a:ext cx="3437819" cy="2189043"/>
      </dsp:txXfrm>
    </dsp:sp>
    <dsp:sp modelId="{E77EC55C-8583-45A3-B77D-83C74021DAB7}">
      <dsp:nvSpPr>
        <dsp:cNvPr id="0" name=""/>
        <dsp:cNvSpPr/>
      </dsp:nvSpPr>
      <dsp:spPr>
        <a:xfrm>
          <a:off x="4351675" y="328356"/>
          <a:ext cx="1822378" cy="1822378"/>
        </a:xfrm>
        <a:prstGeom prst="ellipse">
          <a:avLst/>
        </a:prstGeom>
        <a:blipFill dpi="0" rotWithShape="1">
          <a:blip xmlns:r="http://schemas.openxmlformats.org/officeDocument/2006/relationships" r:embed="rId2"/>
          <a:srcRect/>
          <a:stretch>
            <a:fillRect r="-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AC2CC1-730B-4D48-8A9C-9D5D9B0FC9CE}">
      <dsp:nvSpPr>
        <dsp:cNvPr id="0" name=""/>
        <dsp:cNvSpPr/>
      </dsp:nvSpPr>
      <dsp:spPr>
        <a:xfrm>
          <a:off x="279391" y="4378086"/>
          <a:ext cx="6425993" cy="820891"/>
        </a:xfrm>
        <a:prstGeom prst="left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gif>
</file>

<file path=ppt/media/image11.gif>
</file>

<file path=ppt/media/image12.gif>
</file>

<file path=ppt/media/image13.gif>
</file>

<file path=ppt/media/image14.gif>
</file>

<file path=ppt/media/image2.jpeg>
</file>

<file path=ppt/media/image3.png>
</file>

<file path=ppt/media/image4.jpeg>
</file>

<file path=ppt/media/image5.jpg>
</file>

<file path=ppt/media/image6.jpe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s-AR"/>
          </a:p>
        </p:txBody>
      </p:sp>
      <p:sp>
        <p:nvSpPr>
          <p:cNvPr id="10" name="9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13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18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21 Conector recto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26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23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Elipse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24 Elipse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10" name="9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A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s-AR"/>
          </a:p>
        </p:txBody>
      </p:sp>
      <p:sp>
        <p:nvSpPr>
          <p:cNvPr id="9" name="8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16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18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19 Elipse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21 Elipse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Conector recto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9" name="8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3" name="12 Marcador de contenido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2" name="11 Marcador de texto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4" name="13 Marcador de texto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A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8" name="7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17 Marcador de contenido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21" name="20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22" name="21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23" name="22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A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12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18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16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21" name="20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A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B011C509-1DC0-461E-8147-6D14BB27AE58}" type="datetimeFigureOut">
              <a:rPr lang="es-AR" smtClean="0"/>
              <a:t>07/02/2016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s-AR"/>
          </a:p>
        </p:txBody>
      </p:sp>
      <p:sp>
        <p:nvSpPr>
          <p:cNvPr id="7" name="6 Conector recto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gif"/><Relationship Id="rId4" Type="http://schemas.openxmlformats.org/officeDocument/2006/relationships/image" Target="../media/image12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enise\Desktop\2powerpoint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6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8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F:\PROY\Logos\Entrop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348881"/>
            <a:ext cx="8640959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44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Denise\Desktop\kids-using-tablets-in-classroo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48680" y="0"/>
            <a:ext cx="10400650" cy="6916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10 Datos almacenados"/>
          <p:cNvSpPr/>
          <p:nvPr/>
        </p:nvSpPr>
        <p:spPr>
          <a:xfrm rot="10800000">
            <a:off x="2817192" y="-99393"/>
            <a:ext cx="8280920" cy="7246841"/>
          </a:xfrm>
          <a:prstGeom prst="flowChartOnlineStorage">
            <a:avLst/>
          </a:prstGeom>
          <a:blipFill>
            <a:blip r:embed="rId3"/>
            <a:stretch>
              <a:fillRect r="-1000"/>
            </a:stretch>
          </a:blipFill>
          <a:ln w="76200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AR">
              <a:solidFill>
                <a:schemeClr val="lt1"/>
              </a:solidFill>
            </a:endParaRPr>
          </a:p>
        </p:txBody>
      </p:sp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851920" y="188640"/>
            <a:ext cx="4392488" cy="580926"/>
          </a:xfrm>
        </p:spPr>
        <p:txBody>
          <a:bodyPr/>
          <a:lstStyle/>
          <a:p>
            <a:r>
              <a:rPr lang="es-AR" dirty="0" smtClean="0"/>
              <a:t>Un vistazo al producto…</a:t>
            </a:r>
            <a:endParaRPr lang="es-AR" dirty="0"/>
          </a:p>
        </p:txBody>
      </p:sp>
      <p:sp>
        <p:nvSpPr>
          <p:cNvPr id="5" name="4 Marcador de contenido"/>
          <p:cNvSpPr>
            <a:spLocks noGrp="1"/>
          </p:cNvSpPr>
          <p:nvPr>
            <p:ph sz="quarter" idx="1"/>
          </p:nvPr>
        </p:nvSpPr>
        <p:spPr>
          <a:xfrm>
            <a:off x="4355976" y="1340768"/>
            <a:ext cx="4788024" cy="511256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s-AR" sz="2800" dirty="0"/>
              <a:t>Solución educativa </a:t>
            </a:r>
            <a:r>
              <a:rPr lang="es-AR" sz="2800" b="1" dirty="0" smtClean="0">
                <a:solidFill>
                  <a:schemeClr val="accent1">
                    <a:lumMod val="75000"/>
                  </a:schemeClr>
                </a:solidFill>
              </a:rPr>
              <a:t>genérica</a:t>
            </a:r>
          </a:p>
          <a:p>
            <a:pPr>
              <a:lnSpc>
                <a:spcPct val="150000"/>
              </a:lnSpc>
            </a:pPr>
            <a:r>
              <a:rPr lang="es-AR" sz="2800" b="1" dirty="0" smtClean="0">
                <a:solidFill>
                  <a:schemeClr val="accent1">
                    <a:lumMod val="75000"/>
                  </a:schemeClr>
                </a:solidFill>
              </a:rPr>
              <a:t>Integrar </a:t>
            </a:r>
            <a:r>
              <a:rPr lang="es-AR" sz="2800" dirty="0" smtClean="0"/>
              <a:t>las tecnologías </a:t>
            </a:r>
            <a:r>
              <a:rPr lang="es-AR" sz="2800" dirty="0"/>
              <a:t>a las </a:t>
            </a:r>
            <a:r>
              <a:rPr lang="es-AR" sz="2800" dirty="0" smtClean="0"/>
              <a:t>aulas</a:t>
            </a:r>
          </a:p>
          <a:p>
            <a:pPr>
              <a:lnSpc>
                <a:spcPct val="150000"/>
              </a:lnSpc>
            </a:pPr>
            <a:r>
              <a:rPr lang="es-ES" sz="2800" dirty="0" smtClean="0"/>
              <a:t>Más </a:t>
            </a:r>
            <a:r>
              <a:rPr lang="es-ES" sz="2800" b="1" dirty="0">
                <a:solidFill>
                  <a:schemeClr val="accent1">
                    <a:lumMod val="75000"/>
                  </a:schemeClr>
                </a:solidFill>
              </a:rPr>
              <a:t>control</a:t>
            </a:r>
            <a:endParaRPr lang="es-AR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s-AR" sz="2800" b="1" dirty="0" smtClean="0">
                <a:solidFill>
                  <a:schemeClr val="accent1">
                    <a:lumMod val="75000"/>
                  </a:schemeClr>
                </a:solidFill>
              </a:rPr>
              <a:t>Fácil </a:t>
            </a:r>
            <a:r>
              <a:rPr lang="es-AR" sz="2800" b="1" dirty="0">
                <a:solidFill>
                  <a:schemeClr val="accent1">
                    <a:lumMod val="75000"/>
                  </a:schemeClr>
                </a:solidFill>
              </a:rPr>
              <a:t>gestión </a:t>
            </a:r>
            <a:r>
              <a:rPr lang="es-AR" sz="2800" dirty="0"/>
              <a:t>de parciales y estadísticas</a:t>
            </a:r>
          </a:p>
          <a:p>
            <a:pPr>
              <a:lnSpc>
                <a:spcPct val="150000"/>
              </a:lnSpc>
            </a:pPr>
            <a:r>
              <a:rPr lang="es-AR" sz="2800" b="1" dirty="0" smtClean="0">
                <a:solidFill>
                  <a:schemeClr val="accent1">
                    <a:lumMod val="75000"/>
                  </a:schemeClr>
                </a:solidFill>
              </a:rPr>
              <a:t>Flexibilidad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290031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Denise\Desktop\Entropy\proyecto\varios\Imágenes del Producto\Panel Inicio\main_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069" y="0"/>
            <a:ext cx="9171069" cy="6858000"/>
          </a:xfrm>
          <a:prstGeom prst="rect">
            <a:avLst/>
          </a:prstGeom>
          <a:solidFill>
            <a:schemeClr val="accent1">
              <a:alpha val="37000"/>
            </a:schemeClr>
          </a:solidFill>
          <a:effectLst>
            <a:reflection endPos="0" dir="5400000" sy="-100000" algn="bl" rotWithShape="0"/>
          </a:effectLst>
        </p:spPr>
      </p:pic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543800" cy="579338"/>
          </a:xfrm>
        </p:spPr>
        <p:txBody>
          <a:bodyPr/>
          <a:lstStyle/>
          <a:p>
            <a:r>
              <a:rPr lang="es-AR" dirty="0"/>
              <a:t>Un vistazo al </a:t>
            </a:r>
            <a:r>
              <a:rPr lang="es-AR" dirty="0" smtClean="0"/>
              <a:t>producto…</a:t>
            </a:r>
            <a:endParaRPr lang="es-AR" dirty="0"/>
          </a:p>
        </p:txBody>
      </p:sp>
      <p:graphicFrame>
        <p:nvGraphicFramePr>
          <p:cNvPr id="3" name="2 Diagrama"/>
          <p:cNvGraphicFramePr/>
          <p:nvPr>
            <p:extLst>
              <p:ext uri="{D42A27DB-BD31-4B8C-83A1-F6EECF244321}">
                <p14:modId xmlns:p14="http://schemas.microsoft.com/office/powerpoint/2010/main" val="2526886565"/>
              </p:ext>
            </p:extLst>
          </p:nvPr>
        </p:nvGraphicFramePr>
        <p:xfrm>
          <a:off x="1187624" y="836712"/>
          <a:ext cx="6984776" cy="5472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4 Marcador de contenido"/>
          <p:cNvSpPr>
            <a:spLocks noGrp="1"/>
          </p:cNvSpPr>
          <p:nvPr>
            <p:ph sz="quarter" idx="2"/>
          </p:nvPr>
        </p:nvSpPr>
        <p:spPr>
          <a:xfrm>
            <a:off x="1979712" y="5373216"/>
            <a:ext cx="5328592" cy="57606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AR" dirty="0" smtClean="0"/>
              <a:t>LAN </a:t>
            </a:r>
            <a:r>
              <a:rPr lang="es-AR" dirty="0"/>
              <a:t>ad-hoc </a:t>
            </a:r>
            <a:r>
              <a:rPr lang="es-AR" dirty="0" smtClean="0"/>
              <a:t>inalámbrica, cliente-servidor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30479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Denise\Desktop\Entropy\proyecto\varios\Imágenes del Producto\Panel Inicio\main_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6" y="0"/>
            <a:ext cx="9171069" cy="6858000"/>
          </a:xfrm>
          <a:prstGeom prst="rect">
            <a:avLst/>
          </a:prstGeom>
          <a:solidFill>
            <a:schemeClr val="accent1">
              <a:alpha val="37000"/>
            </a:schemeClr>
          </a:solidFill>
          <a:effectLst>
            <a:reflection endPos="0" dir="5400000" sy="-100000" algn="bl" rotWithShape="0"/>
          </a:effectLst>
        </p:spPr>
      </p:pic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467600" cy="580926"/>
          </a:xfrm>
        </p:spPr>
        <p:txBody>
          <a:bodyPr/>
          <a:lstStyle/>
          <a:p>
            <a:r>
              <a:rPr lang="es-AR" dirty="0" smtClean="0"/>
              <a:t>Arquitectura</a:t>
            </a:r>
            <a:endParaRPr lang="es-AR" dirty="0"/>
          </a:p>
        </p:txBody>
      </p:sp>
      <p:grpSp>
        <p:nvGrpSpPr>
          <p:cNvPr id="32" name="31 Grupo"/>
          <p:cNvGrpSpPr/>
          <p:nvPr/>
        </p:nvGrpSpPr>
        <p:grpSpPr>
          <a:xfrm>
            <a:off x="683568" y="908720"/>
            <a:ext cx="8064896" cy="5400600"/>
            <a:chOff x="683568" y="908720"/>
            <a:chExt cx="8064896" cy="5400600"/>
          </a:xfrm>
        </p:grpSpPr>
        <p:grpSp>
          <p:nvGrpSpPr>
            <p:cNvPr id="26" name="25 Grupo"/>
            <p:cNvGrpSpPr/>
            <p:nvPr/>
          </p:nvGrpSpPr>
          <p:grpSpPr>
            <a:xfrm>
              <a:off x="683568" y="908720"/>
              <a:ext cx="8064896" cy="5400600"/>
              <a:chOff x="755576" y="836712"/>
              <a:chExt cx="8064896" cy="5400600"/>
            </a:xfrm>
          </p:grpSpPr>
          <p:sp>
            <p:nvSpPr>
              <p:cNvPr id="2" name="1 Rectángulo redondeado"/>
              <p:cNvSpPr/>
              <p:nvPr/>
            </p:nvSpPr>
            <p:spPr>
              <a:xfrm>
                <a:off x="766218" y="5229200"/>
                <a:ext cx="2088232" cy="1008112"/>
              </a:xfrm>
              <a:prstGeom prst="roundRect">
                <a:avLst/>
              </a:prstGeom>
              <a:noFill/>
              <a:ln>
                <a:solidFill>
                  <a:schemeClr val="accent1">
                    <a:shade val="70000"/>
                    <a:satMod val="150000"/>
                  </a:schemeClr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360000" algn="ctr"/>
                <a:r>
                  <a:rPr lang="es-ES" dirty="0" smtClean="0"/>
                  <a:t>Base de Datos </a:t>
                </a:r>
                <a:r>
                  <a:rPr lang="es-ES" dirty="0"/>
                  <a:t>L</a:t>
                </a:r>
                <a:r>
                  <a:rPr lang="es-ES" dirty="0" smtClean="0"/>
                  <a:t>ocal</a:t>
                </a:r>
                <a:endParaRPr lang="es-AR" dirty="0"/>
              </a:p>
            </p:txBody>
          </p:sp>
          <p:sp>
            <p:nvSpPr>
              <p:cNvPr id="12" name="11 Rectángulo redondeado"/>
              <p:cNvSpPr/>
              <p:nvPr/>
            </p:nvSpPr>
            <p:spPr>
              <a:xfrm>
                <a:off x="2926458" y="5229200"/>
                <a:ext cx="2088232" cy="1008112"/>
              </a:xfrm>
              <a:prstGeom prst="roundRect">
                <a:avLst/>
              </a:prstGeom>
              <a:noFill/>
              <a:ln>
                <a:solidFill>
                  <a:schemeClr val="accent1">
                    <a:shade val="70000"/>
                    <a:satMod val="150000"/>
                  </a:schemeClr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Infraestructura de Red</a:t>
                </a:r>
                <a:endParaRPr lang="es-AR" dirty="0"/>
              </a:p>
            </p:txBody>
          </p:sp>
          <p:sp>
            <p:nvSpPr>
              <p:cNvPr id="14" name="13 Rectángulo redondeado"/>
              <p:cNvSpPr/>
              <p:nvPr/>
            </p:nvSpPr>
            <p:spPr>
              <a:xfrm>
                <a:off x="5086698" y="5229200"/>
                <a:ext cx="2160240" cy="1008112"/>
              </a:xfrm>
              <a:prstGeom prst="roundRect">
                <a:avLst/>
              </a:prstGeom>
              <a:noFill/>
              <a:ln>
                <a:solidFill>
                  <a:schemeClr val="accent1">
                    <a:shade val="70000"/>
                    <a:satMod val="150000"/>
                  </a:schemeClr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Sistema de Archivos</a:t>
                </a:r>
                <a:endParaRPr lang="es-AR" dirty="0"/>
              </a:p>
            </p:txBody>
          </p:sp>
          <p:sp>
            <p:nvSpPr>
              <p:cNvPr id="11" name="10 Rectángulo"/>
              <p:cNvSpPr/>
              <p:nvPr/>
            </p:nvSpPr>
            <p:spPr>
              <a:xfrm>
                <a:off x="769293" y="2204864"/>
                <a:ext cx="6481117" cy="100811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vert="vert270" rtlCol="0" anchor="t"/>
              <a:lstStyle/>
              <a:p>
                <a:pPr algn="ctr"/>
                <a:r>
                  <a:rPr lang="es-ES" dirty="0" smtClean="0">
                    <a:solidFill>
                      <a:schemeClr val="accent2">
                        <a:lumMod val="75000"/>
                      </a:schemeClr>
                    </a:solidFill>
                  </a:rPr>
                  <a:t>Negocio</a:t>
                </a:r>
                <a:endParaRPr lang="es-AR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7" name="16 Rectángulo redondeado"/>
              <p:cNvSpPr/>
              <p:nvPr/>
            </p:nvSpPr>
            <p:spPr>
              <a:xfrm>
                <a:off x="1222152" y="2492896"/>
                <a:ext cx="2784426" cy="432048"/>
              </a:xfrm>
              <a:prstGeom prst="round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Objetos de Dominio</a:t>
                </a:r>
                <a:endParaRPr lang="es-AR" dirty="0"/>
              </a:p>
            </p:txBody>
          </p:sp>
          <p:sp>
            <p:nvSpPr>
              <p:cNvPr id="18" name="17 Rectángulo redondeado"/>
              <p:cNvSpPr/>
              <p:nvPr/>
            </p:nvSpPr>
            <p:spPr>
              <a:xfrm>
                <a:off x="4222602" y="2492896"/>
                <a:ext cx="2780841" cy="432048"/>
              </a:xfrm>
              <a:prstGeom prst="round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Gestores de Servicios</a:t>
                </a:r>
                <a:endParaRPr lang="es-AR" dirty="0"/>
              </a:p>
            </p:txBody>
          </p:sp>
          <p:sp>
            <p:nvSpPr>
              <p:cNvPr id="9" name="8 Rectángulo"/>
              <p:cNvSpPr/>
              <p:nvPr/>
            </p:nvSpPr>
            <p:spPr>
              <a:xfrm>
                <a:off x="766218" y="3356992"/>
                <a:ext cx="6480720" cy="1633314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vert="vert270" rtlCol="0" anchor="t"/>
              <a:lstStyle/>
              <a:p>
                <a:pPr algn="ctr"/>
                <a:r>
                  <a:rPr lang="es-ES" dirty="0" smtClean="0">
                    <a:solidFill>
                      <a:schemeClr val="accent3">
                        <a:lumMod val="75000"/>
                      </a:schemeClr>
                    </a:solidFill>
                  </a:rPr>
                  <a:t>Acceso a Datos</a:t>
                </a:r>
                <a:endParaRPr lang="es-AR" dirty="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" name="2 Rectángulo redondeado"/>
              <p:cNvSpPr/>
              <p:nvPr/>
            </p:nvSpPr>
            <p:spPr>
              <a:xfrm>
                <a:off x="1222152" y="3501008"/>
                <a:ext cx="5736754" cy="432048"/>
              </a:xfrm>
              <a:prstGeom prst="roundRect">
                <a:avLst/>
              </a:prstGeom>
              <a:solidFill>
                <a:srgbClr val="E75239"/>
              </a:soli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Interfaces</a:t>
                </a:r>
                <a:endParaRPr lang="es-AR" dirty="0"/>
              </a:p>
            </p:txBody>
          </p:sp>
          <p:sp>
            <p:nvSpPr>
              <p:cNvPr id="19" name="18 Rectángulo redondeado"/>
              <p:cNvSpPr/>
              <p:nvPr/>
            </p:nvSpPr>
            <p:spPr>
              <a:xfrm>
                <a:off x="1222151" y="4149080"/>
                <a:ext cx="2787699" cy="576064"/>
              </a:xfrm>
              <a:prstGeom prst="roundRect">
                <a:avLst/>
              </a:prstGeom>
              <a:solidFill>
                <a:srgbClr val="E75239"/>
              </a:soli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Componentes de Acceso a Datos (DAC)</a:t>
                </a:r>
                <a:endParaRPr lang="es-AR" dirty="0"/>
              </a:p>
            </p:txBody>
          </p:sp>
          <p:sp>
            <p:nvSpPr>
              <p:cNvPr id="20" name="19 Rectángulo redondeado"/>
              <p:cNvSpPr/>
              <p:nvPr/>
            </p:nvSpPr>
            <p:spPr>
              <a:xfrm>
                <a:off x="4229460" y="4149080"/>
                <a:ext cx="2808312" cy="576064"/>
              </a:xfrm>
              <a:prstGeom prst="roundRect">
                <a:avLst/>
              </a:prstGeom>
              <a:solidFill>
                <a:srgbClr val="E75239"/>
              </a:soli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I/O</a:t>
                </a:r>
                <a:endParaRPr lang="es-AR" dirty="0"/>
              </a:p>
            </p:txBody>
          </p:sp>
          <p:sp>
            <p:nvSpPr>
              <p:cNvPr id="13" name="12 Rectángulo"/>
              <p:cNvSpPr/>
              <p:nvPr/>
            </p:nvSpPr>
            <p:spPr>
              <a:xfrm>
                <a:off x="755576" y="836712"/>
                <a:ext cx="6494835" cy="1224136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vert="vert270" rtlCol="0" anchor="t"/>
              <a:lstStyle/>
              <a:p>
                <a:pPr algn="ctr"/>
                <a:r>
                  <a:rPr lang="es-ES" sz="16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Presentación</a:t>
                </a:r>
                <a:endParaRPr lang="es-AR" sz="16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1" name="20 Rectángulo redondeado"/>
              <p:cNvSpPr/>
              <p:nvPr/>
            </p:nvSpPr>
            <p:spPr>
              <a:xfrm>
                <a:off x="1174342" y="1232756"/>
                <a:ext cx="5863430" cy="432048"/>
              </a:xfrm>
              <a:prstGeom prst="round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Interfaces de Usuario</a:t>
                </a:r>
                <a:endParaRPr lang="es-AR" dirty="0"/>
              </a:p>
            </p:txBody>
          </p:sp>
          <p:sp>
            <p:nvSpPr>
              <p:cNvPr id="24" name="23 Rectángulo"/>
              <p:cNvSpPr/>
              <p:nvPr/>
            </p:nvSpPr>
            <p:spPr>
              <a:xfrm>
                <a:off x="7380312" y="836712"/>
                <a:ext cx="1440160" cy="5400600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AR" dirty="0"/>
              </a:p>
            </p:txBody>
          </p:sp>
          <p:sp>
            <p:nvSpPr>
              <p:cNvPr id="25" name="24 Rectángulo"/>
              <p:cNvSpPr/>
              <p:nvPr/>
            </p:nvSpPr>
            <p:spPr>
              <a:xfrm>
                <a:off x="7488324" y="1290117"/>
                <a:ext cx="1188132" cy="360040"/>
              </a:xfrm>
              <a:prstGeom prst="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Seguridad</a:t>
                </a:r>
                <a:endParaRPr lang="es-AR" dirty="0"/>
              </a:p>
            </p:txBody>
          </p:sp>
          <p:sp>
            <p:nvSpPr>
              <p:cNvPr id="27" name="26 Rectángulo"/>
              <p:cNvSpPr/>
              <p:nvPr/>
            </p:nvSpPr>
            <p:spPr>
              <a:xfrm>
                <a:off x="7488324" y="1844824"/>
                <a:ext cx="1188132" cy="360040"/>
              </a:xfrm>
              <a:prstGeom prst="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Validación</a:t>
                </a:r>
                <a:endParaRPr lang="es-AR" dirty="0"/>
              </a:p>
            </p:txBody>
          </p:sp>
          <p:sp>
            <p:nvSpPr>
              <p:cNvPr id="28" name="27 Rectángulo"/>
              <p:cNvSpPr/>
              <p:nvPr/>
            </p:nvSpPr>
            <p:spPr>
              <a:xfrm>
                <a:off x="7488324" y="2348880"/>
                <a:ext cx="1188132" cy="360040"/>
              </a:xfrm>
              <a:prstGeom prst="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600" dirty="0" smtClean="0"/>
                  <a:t>Excepciones</a:t>
                </a:r>
                <a:endParaRPr lang="es-AR" sz="1600" dirty="0"/>
              </a:p>
            </p:txBody>
          </p:sp>
          <p:sp>
            <p:nvSpPr>
              <p:cNvPr id="29" name="28 Rectángulo"/>
              <p:cNvSpPr/>
              <p:nvPr/>
            </p:nvSpPr>
            <p:spPr>
              <a:xfrm>
                <a:off x="7488324" y="2852936"/>
                <a:ext cx="1188132" cy="360040"/>
              </a:xfrm>
              <a:prstGeom prst="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err="1" smtClean="0"/>
                  <a:t>Config</a:t>
                </a:r>
                <a:r>
                  <a:rPr lang="es-ES" dirty="0" smtClean="0"/>
                  <a:t>.</a:t>
                </a:r>
                <a:endParaRPr lang="es-AR" dirty="0"/>
              </a:p>
            </p:txBody>
          </p:sp>
          <p:sp>
            <p:nvSpPr>
              <p:cNvPr id="30" name="29 Rectángulo"/>
              <p:cNvSpPr/>
              <p:nvPr/>
            </p:nvSpPr>
            <p:spPr>
              <a:xfrm>
                <a:off x="7488324" y="5229200"/>
                <a:ext cx="1188132" cy="864096"/>
              </a:xfrm>
              <a:prstGeom prst="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Otros paquetes </a:t>
                </a:r>
                <a:r>
                  <a:rPr lang="es-AR" dirty="0" smtClean="0"/>
                  <a:t>reusables</a:t>
                </a:r>
                <a:endParaRPr lang="es-ES" dirty="0" smtClean="0"/>
              </a:p>
            </p:txBody>
          </p:sp>
        </p:grpSp>
        <p:sp>
          <p:nvSpPr>
            <p:cNvPr id="31" name="30 Disco magnético"/>
            <p:cNvSpPr/>
            <p:nvPr/>
          </p:nvSpPr>
          <p:spPr>
            <a:xfrm>
              <a:off x="793056" y="5589240"/>
              <a:ext cx="394568" cy="432048"/>
            </a:xfrm>
            <a:prstGeom prst="flowChartMagneticDisk">
              <a:avLst/>
            </a:prstGeom>
            <a:ln w="28575"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</p:spTree>
    <p:extLst>
      <p:ext uri="{BB962C8B-B14F-4D97-AF65-F5344CB8AC3E}">
        <p14:creationId xmlns:p14="http://schemas.microsoft.com/office/powerpoint/2010/main" val="2027325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64999">
                <a:schemeClr val="bg1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3 Título"/>
          <p:cNvSpPr>
            <a:spLocks noGrp="1"/>
          </p:cNvSpPr>
          <p:nvPr>
            <p:ph type="title"/>
          </p:nvPr>
        </p:nvSpPr>
        <p:spPr>
          <a:xfrm>
            <a:off x="1403648" y="620688"/>
            <a:ext cx="6264696" cy="1156990"/>
          </a:xfrm>
        </p:spPr>
        <p:txBody>
          <a:bodyPr>
            <a:noAutofit/>
          </a:bodyPr>
          <a:lstStyle/>
          <a:p>
            <a:r>
              <a:rPr lang="es-ES" sz="6600" dirty="0" smtClean="0"/>
              <a:t>IT’S DEMO TIME!</a:t>
            </a:r>
            <a:endParaRPr lang="es-AR" sz="6600" dirty="0"/>
          </a:p>
        </p:txBody>
      </p:sp>
      <p:sp>
        <p:nvSpPr>
          <p:cNvPr id="8" name="7 CuadroTexto"/>
          <p:cNvSpPr txBox="1"/>
          <p:nvPr/>
        </p:nvSpPr>
        <p:spPr>
          <a:xfrm>
            <a:off x="179512" y="5508521"/>
            <a:ext cx="849694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400" i="1" dirty="0" smtClean="0"/>
              <a:t>A rezar!!!</a:t>
            </a:r>
            <a:endParaRPr lang="es-AR" sz="3400" i="1" dirty="0"/>
          </a:p>
        </p:txBody>
      </p:sp>
      <p:pic>
        <p:nvPicPr>
          <p:cNvPr id="10" name="Picture 2" descr="C:\Users\Denise\Desktop\Fingers-crossed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680" y="1916832"/>
            <a:ext cx="3200608" cy="3328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16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enise\Desktop\gray 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9180512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467600" cy="580926"/>
          </a:xfrm>
        </p:spPr>
        <p:txBody>
          <a:bodyPr/>
          <a:lstStyle/>
          <a:p>
            <a:r>
              <a:rPr lang="es-AR" dirty="0" smtClean="0"/>
              <a:t>Experiencias del </a:t>
            </a:r>
            <a:r>
              <a:rPr lang="es-AR" dirty="0" smtClean="0"/>
              <a:t>proyecto durante cursado</a:t>
            </a:r>
            <a:endParaRPr lang="es-AR" dirty="0"/>
          </a:p>
        </p:txBody>
      </p:sp>
      <p:grpSp>
        <p:nvGrpSpPr>
          <p:cNvPr id="3" name="2 Grupo"/>
          <p:cNvGrpSpPr/>
          <p:nvPr/>
        </p:nvGrpSpPr>
        <p:grpSpPr>
          <a:xfrm>
            <a:off x="604656" y="1124744"/>
            <a:ext cx="7927784" cy="1567037"/>
            <a:chOff x="604656" y="1124744"/>
            <a:chExt cx="7927784" cy="1567037"/>
          </a:xfrm>
        </p:grpSpPr>
        <p:sp>
          <p:nvSpPr>
            <p:cNvPr id="11" name="10 Rectángulo redondeado"/>
            <p:cNvSpPr/>
            <p:nvPr/>
          </p:nvSpPr>
          <p:spPr>
            <a:xfrm>
              <a:off x="3421684" y="1421718"/>
              <a:ext cx="2132547" cy="864096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Diseño de interfaz bloquea otras tareas</a:t>
              </a:r>
              <a:endParaRPr lang="es-AR" dirty="0"/>
            </a:p>
          </p:txBody>
        </p:sp>
        <p:sp>
          <p:nvSpPr>
            <p:cNvPr id="18" name="17 Rectángulo"/>
            <p:cNvSpPr/>
            <p:nvPr/>
          </p:nvSpPr>
          <p:spPr>
            <a:xfrm>
              <a:off x="604656" y="1124744"/>
              <a:ext cx="7927784" cy="1567037"/>
            </a:xfrm>
            <a:prstGeom prst="rect">
              <a:avLst/>
            </a:prstGeom>
            <a:gradFill>
              <a:gsLst>
                <a:gs pos="0">
                  <a:srgbClr val="9BDDA6"/>
                </a:gs>
                <a:gs pos="30000">
                  <a:srgbClr val="99DB9C"/>
                </a:gs>
                <a:gs pos="75000">
                  <a:srgbClr val="7CC680"/>
                </a:gs>
                <a:gs pos="100000">
                  <a:srgbClr val="99C199"/>
                </a:gs>
              </a:gsLst>
            </a:gradFill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vert270" rtlCol="0" anchor="t"/>
            <a:lstStyle/>
            <a:p>
              <a:pPr algn="ctr"/>
              <a:r>
                <a:rPr lang="es-ES" dirty="0" smtClean="0">
                  <a:solidFill>
                    <a:srgbClr val="006600"/>
                  </a:solidFill>
                </a:rPr>
                <a:t>Buenas</a:t>
              </a:r>
              <a:endParaRPr lang="es-AR" dirty="0">
                <a:solidFill>
                  <a:srgbClr val="006600"/>
                </a:solidFill>
              </a:endParaRPr>
            </a:p>
          </p:txBody>
        </p:sp>
        <p:sp>
          <p:nvSpPr>
            <p:cNvPr id="12" name="18 Rectángulo redondeado"/>
            <p:cNvSpPr/>
            <p:nvPr/>
          </p:nvSpPr>
          <p:spPr>
            <a:xfrm>
              <a:off x="1240226" y="1303834"/>
              <a:ext cx="1605394" cy="520809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err="1" smtClean="0"/>
                <a:t>Scrum</a:t>
              </a:r>
              <a:endParaRPr lang="es-AR" dirty="0"/>
            </a:p>
          </p:txBody>
        </p:sp>
        <p:sp>
          <p:nvSpPr>
            <p:cNvPr id="19" name="18 Rectángulo redondeado"/>
            <p:cNvSpPr/>
            <p:nvPr/>
          </p:nvSpPr>
          <p:spPr>
            <a:xfrm>
              <a:off x="1240226" y="1993787"/>
              <a:ext cx="1605394" cy="499109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err="1" smtClean="0"/>
                <a:t>Teamwork</a:t>
              </a:r>
              <a:endParaRPr lang="es-AR" dirty="0"/>
            </a:p>
          </p:txBody>
        </p:sp>
        <p:sp>
          <p:nvSpPr>
            <p:cNvPr id="22" name="18 Rectángulo redondeado"/>
            <p:cNvSpPr/>
            <p:nvPr/>
          </p:nvSpPr>
          <p:spPr>
            <a:xfrm>
              <a:off x="2975196" y="1303835"/>
              <a:ext cx="1742631" cy="520807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smtClean="0"/>
                <a:t>Herramienta</a:t>
              </a:r>
              <a:endParaRPr lang="es-AR" dirty="0"/>
            </a:p>
          </p:txBody>
        </p:sp>
        <p:sp>
          <p:nvSpPr>
            <p:cNvPr id="23" name="18 Rectángulo redondeado"/>
            <p:cNvSpPr/>
            <p:nvPr/>
          </p:nvSpPr>
          <p:spPr>
            <a:xfrm>
              <a:off x="6575045" y="1288054"/>
              <a:ext cx="1815191" cy="1204842"/>
            </a:xfrm>
            <a:prstGeom prst="round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 dirty="0"/>
            </a:p>
          </p:txBody>
        </p:sp>
        <p:sp>
          <p:nvSpPr>
            <p:cNvPr id="27" name="18 Rectángulo redondeado"/>
            <p:cNvSpPr/>
            <p:nvPr/>
          </p:nvSpPr>
          <p:spPr>
            <a:xfrm>
              <a:off x="2975197" y="1972089"/>
              <a:ext cx="1742631" cy="520807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smtClean="0"/>
                <a:t>Aprendizaje</a:t>
              </a:r>
              <a:endParaRPr lang="es-AR" dirty="0"/>
            </a:p>
          </p:txBody>
        </p:sp>
        <p:sp>
          <p:nvSpPr>
            <p:cNvPr id="29" name="18 Rectángulo redondeado"/>
            <p:cNvSpPr/>
            <p:nvPr/>
          </p:nvSpPr>
          <p:spPr>
            <a:xfrm>
              <a:off x="4860033" y="1288054"/>
              <a:ext cx="1585988" cy="1204842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Estimación</a:t>
              </a:r>
            </a:p>
            <a:p>
              <a:pPr algn="ctr"/>
              <a:r>
                <a:rPr lang="es-ES" dirty="0" smtClean="0"/>
                <a:t>&amp;</a:t>
              </a:r>
            </a:p>
            <a:p>
              <a:pPr algn="ctr"/>
              <a:r>
                <a:rPr lang="es-ES" dirty="0" smtClean="0"/>
                <a:t>Compromiso</a:t>
              </a:r>
              <a:endParaRPr lang="es-AR" dirty="0"/>
            </a:p>
          </p:txBody>
        </p:sp>
      </p:grpSp>
      <p:grpSp>
        <p:nvGrpSpPr>
          <p:cNvPr id="2" name="1 Grupo"/>
          <p:cNvGrpSpPr/>
          <p:nvPr/>
        </p:nvGrpSpPr>
        <p:grpSpPr>
          <a:xfrm>
            <a:off x="613372" y="4514801"/>
            <a:ext cx="7919068" cy="1794519"/>
            <a:chOff x="613372" y="4514801"/>
            <a:chExt cx="7919068" cy="1794519"/>
          </a:xfrm>
        </p:grpSpPr>
        <p:sp>
          <p:nvSpPr>
            <p:cNvPr id="13" name="12 Rectángulo"/>
            <p:cNvSpPr/>
            <p:nvPr/>
          </p:nvSpPr>
          <p:spPr>
            <a:xfrm>
              <a:off x="613372" y="4514801"/>
              <a:ext cx="7919068" cy="179451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vert270" rtlCol="0" anchor="t"/>
            <a:lstStyle/>
            <a:p>
              <a:pPr algn="ctr"/>
              <a:r>
                <a:rPr lang="es-AR" dirty="0" smtClean="0">
                  <a:solidFill>
                    <a:schemeClr val="tx1"/>
                  </a:solidFill>
                </a:rPr>
                <a:t>Mejorar</a:t>
              </a:r>
              <a:endParaRPr lang="es-AR" dirty="0">
                <a:solidFill>
                  <a:schemeClr val="tx1"/>
                </a:solidFill>
              </a:endParaRPr>
            </a:p>
          </p:txBody>
        </p:sp>
        <p:sp>
          <p:nvSpPr>
            <p:cNvPr id="9" name="13 Rectángulo redondeado"/>
            <p:cNvSpPr/>
            <p:nvPr/>
          </p:nvSpPr>
          <p:spPr>
            <a:xfrm>
              <a:off x="4567648" y="5517233"/>
              <a:ext cx="1878372" cy="650912"/>
            </a:xfrm>
            <a:prstGeom prst="round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smtClean="0"/>
                <a:t>Comunicación</a:t>
              </a:r>
              <a:endParaRPr lang="es-AR" sz="1400" dirty="0"/>
            </a:p>
          </p:txBody>
        </p:sp>
        <p:sp>
          <p:nvSpPr>
            <p:cNvPr id="17" name="13 Rectángulo redondeado"/>
            <p:cNvSpPr/>
            <p:nvPr/>
          </p:nvSpPr>
          <p:spPr>
            <a:xfrm>
              <a:off x="4567650" y="4655976"/>
              <a:ext cx="1878370" cy="756084"/>
            </a:xfrm>
            <a:prstGeom prst="round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Capacitaciones</a:t>
              </a:r>
              <a:endParaRPr lang="es-AR" dirty="0"/>
            </a:p>
          </p:txBody>
        </p:sp>
        <p:sp>
          <p:nvSpPr>
            <p:cNvPr id="20" name="13 Rectángulo redondeado"/>
            <p:cNvSpPr/>
            <p:nvPr/>
          </p:nvSpPr>
          <p:spPr>
            <a:xfrm>
              <a:off x="6575045" y="4655976"/>
              <a:ext cx="1815191" cy="1512168"/>
            </a:xfrm>
            <a:prstGeom prst="round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000" b="1" spc="300" dirty="0" smtClean="0">
                  <a:ln w="9525" cmpd="sng">
                    <a:solidFill>
                      <a:schemeClr val="accent1">
                        <a:lumMod val="60000"/>
                        <a:lumOff val="40000"/>
                      </a:schemeClr>
                    </a:solidFill>
                    <a:prstDash val="solid"/>
                    <a:miter lim="800000"/>
                  </a:ln>
                  <a:gradFill>
                    <a:gsLst>
                      <a:gs pos="10000">
                        <a:schemeClr val="accent1">
                          <a:tint val="83000"/>
                          <a:shade val="100000"/>
                          <a:satMod val="200000"/>
                        </a:schemeClr>
                      </a:gs>
                      <a:gs pos="75000">
                        <a:schemeClr val="accent1">
                          <a:tint val="100000"/>
                          <a:shade val="50000"/>
                          <a:satMod val="150000"/>
                        </a:schemeClr>
                      </a:gs>
                    </a:gsLst>
                    <a:lin ang="5400000"/>
                  </a:gradFill>
                  <a:effectLst>
                    <a:glow rad="45500">
                      <a:schemeClr val="accent1">
                        <a:satMod val="220000"/>
                        <a:alpha val="35000"/>
                      </a:schemeClr>
                    </a:glow>
                  </a:effectLst>
                </a:rPr>
                <a:t>¿Cómo seguimos?</a:t>
              </a:r>
              <a:endParaRPr lang="es-AR" sz="2000" b="1" spc="300" dirty="0">
                <a:ln w="9525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endParaRPr>
            </a:p>
          </p:txBody>
        </p:sp>
        <p:sp>
          <p:nvSpPr>
            <p:cNvPr id="26" name="13 Rectángulo redondeado"/>
            <p:cNvSpPr/>
            <p:nvPr/>
          </p:nvSpPr>
          <p:spPr>
            <a:xfrm>
              <a:off x="2745327" y="4655976"/>
              <a:ext cx="1742630" cy="756084"/>
            </a:xfrm>
            <a:prstGeom prst="round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Especialización</a:t>
              </a:r>
              <a:endParaRPr lang="es-AR" dirty="0"/>
            </a:p>
          </p:txBody>
        </p:sp>
        <p:sp>
          <p:nvSpPr>
            <p:cNvPr id="28" name="13 Rectángulo redondeado"/>
            <p:cNvSpPr/>
            <p:nvPr/>
          </p:nvSpPr>
          <p:spPr>
            <a:xfrm>
              <a:off x="1291876" y="4655976"/>
              <a:ext cx="1368152" cy="1512168"/>
            </a:xfrm>
            <a:prstGeom prst="roundRe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2000" dirty="0"/>
            </a:p>
          </p:txBody>
        </p:sp>
        <p:sp>
          <p:nvSpPr>
            <p:cNvPr id="30" name="13 Rectángulo redondeado"/>
            <p:cNvSpPr/>
            <p:nvPr/>
          </p:nvSpPr>
          <p:spPr>
            <a:xfrm>
              <a:off x="2745327" y="5517232"/>
              <a:ext cx="1742630" cy="650912"/>
            </a:xfrm>
            <a:prstGeom prst="round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Rally</a:t>
              </a:r>
              <a:endParaRPr lang="es-AR" dirty="0"/>
            </a:p>
          </p:txBody>
        </p:sp>
      </p:grpSp>
      <p:grpSp>
        <p:nvGrpSpPr>
          <p:cNvPr id="5" name="4 Grupo"/>
          <p:cNvGrpSpPr/>
          <p:nvPr/>
        </p:nvGrpSpPr>
        <p:grpSpPr>
          <a:xfrm>
            <a:off x="595116" y="2858616"/>
            <a:ext cx="7937324" cy="1506488"/>
            <a:chOff x="595116" y="2858616"/>
            <a:chExt cx="7937324" cy="1506488"/>
          </a:xfrm>
        </p:grpSpPr>
        <p:sp>
          <p:nvSpPr>
            <p:cNvPr id="8" name="7 Rectángulo"/>
            <p:cNvSpPr/>
            <p:nvPr/>
          </p:nvSpPr>
          <p:spPr>
            <a:xfrm>
              <a:off x="595116" y="2858616"/>
              <a:ext cx="7937324" cy="150648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vert="vert270" rtlCol="0" anchor="t"/>
            <a:lstStyle/>
            <a:p>
              <a:pPr algn="ctr"/>
              <a:r>
                <a:rPr lang="es-ES" sz="1600" dirty="0" smtClean="0">
                  <a:solidFill>
                    <a:schemeClr val="accent3">
                      <a:lumMod val="75000"/>
                    </a:schemeClr>
                  </a:solidFill>
                </a:rPr>
                <a:t>No tan buenas</a:t>
              </a:r>
              <a:endParaRPr lang="es-AR" sz="1600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0" name="8 Rectángulo redondeado"/>
            <p:cNvSpPr/>
            <p:nvPr/>
          </p:nvSpPr>
          <p:spPr>
            <a:xfrm>
              <a:off x="6575045" y="2993280"/>
              <a:ext cx="1806013" cy="1227807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000" dirty="0" err="1" smtClean="0"/>
                <a:t>Under</a:t>
              </a:r>
              <a:r>
                <a:rPr lang="es-ES" sz="2000" dirty="0" smtClean="0"/>
                <a:t> </a:t>
              </a:r>
              <a:r>
                <a:rPr lang="es-ES" sz="2000" dirty="0" err="1" smtClean="0"/>
                <a:t>pressure</a:t>
              </a:r>
              <a:endParaRPr lang="es-ES" sz="2000" dirty="0" smtClean="0"/>
            </a:p>
            <a:p>
              <a:pPr algn="ctr"/>
              <a:r>
                <a:rPr lang="es-ES" sz="2000" dirty="0" smtClean="0"/>
                <a:t> ♫</a:t>
              </a:r>
              <a:endParaRPr lang="es-AR" sz="2000" dirty="0"/>
            </a:p>
          </p:txBody>
        </p:sp>
        <p:sp>
          <p:nvSpPr>
            <p:cNvPr id="15" name="8 Rectángulo redondeado"/>
            <p:cNvSpPr/>
            <p:nvPr/>
          </p:nvSpPr>
          <p:spPr>
            <a:xfrm>
              <a:off x="1240227" y="2993282"/>
              <a:ext cx="1605394" cy="1227806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err="1" smtClean="0"/>
                <a:t>Product</a:t>
              </a:r>
              <a:r>
                <a:rPr lang="es-AR" sz="1600" dirty="0" smtClean="0"/>
                <a:t> </a:t>
              </a:r>
              <a:r>
                <a:rPr lang="es-AR" sz="1600" dirty="0" err="1" smtClean="0"/>
                <a:t>Owner</a:t>
              </a:r>
              <a:endParaRPr lang="es-AR" sz="1600" dirty="0"/>
            </a:p>
          </p:txBody>
        </p:sp>
        <p:sp>
          <p:nvSpPr>
            <p:cNvPr id="24" name="8 Rectángulo redondeado"/>
            <p:cNvSpPr/>
            <p:nvPr/>
          </p:nvSpPr>
          <p:spPr>
            <a:xfrm>
              <a:off x="4860035" y="3045866"/>
              <a:ext cx="1585986" cy="549409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SM Rotativo</a:t>
              </a:r>
              <a:endParaRPr lang="es-AR" dirty="0"/>
            </a:p>
          </p:txBody>
        </p:sp>
        <p:sp>
          <p:nvSpPr>
            <p:cNvPr id="25" name="18 Rectángulo redondeado"/>
            <p:cNvSpPr/>
            <p:nvPr/>
          </p:nvSpPr>
          <p:spPr>
            <a:xfrm>
              <a:off x="2975197" y="2993281"/>
              <a:ext cx="1742630" cy="1227807"/>
            </a:xfrm>
            <a:prstGeom prst="round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 dirty="0"/>
            </a:p>
          </p:txBody>
        </p:sp>
        <p:sp>
          <p:nvSpPr>
            <p:cNvPr id="31" name="8 Rectángulo redondeado"/>
            <p:cNvSpPr/>
            <p:nvPr/>
          </p:nvSpPr>
          <p:spPr>
            <a:xfrm>
              <a:off x="4860035" y="3671678"/>
              <a:ext cx="1585986" cy="549409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TDD</a:t>
              </a:r>
              <a:endParaRPr lang="es-AR" dirty="0"/>
            </a:p>
          </p:txBody>
        </p:sp>
      </p:grpSp>
    </p:spTree>
    <p:extLst>
      <p:ext uri="{BB962C8B-B14F-4D97-AF65-F5344CB8AC3E}">
        <p14:creationId xmlns:p14="http://schemas.microsoft.com/office/powerpoint/2010/main" val="242336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enise\Desktop\gray 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9180512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467600" cy="580926"/>
          </a:xfrm>
        </p:spPr>
        <p:txBody>
          <a:bodyPr/>
          <a:lstStyle/>
          <a:p>
            <a:r>
              <a:rPr lang="es-AR" dirty="0" smtClean="0"/>
              <a:t>Experiencias del </a:t>
            </a:r>
            <a:r>
              <a:rPr lang="es-AR" dirty="0" smtClean="0"/>
              <a:t>proyecto después de cursado</a:t>
            </a:r>
            <a:endParaRPr lang="es-AR" dirty="0"/>
          </a:p>
        </p:txBody>
      </p:sp>
      <p:grpSp>
        <p:nvGrpSpPr>
          <p:cNvPr id="3" name="2 Grupo"/>
          <p:cNvGrpSpPr/>
          <p:nvPr/>
        </p:nvGrpSpPr>
        <p:grpSpPr>
          <a:xfrm>
            <a:off x="514365" y="1709377"/>
            <a:ext cx="7927784" cy="1567037"/>
            <a:chOff x="604656" y="1124744"/>
            <a:chExt cx="7927784" cy="1567037"/>
          </a:xfrm>
        </p:grpSpPr>
        <p:sp>
          <p:nvSpPr>
            <p:cNvPr id="11" name="10 Rectángulo redondeado"/>
            <p:cNvSpPr/>
            <p:nvPr/>
          </p:nvSpPr>
          <p:spPr>
            <a:xfrm>
              <a:off x="3421684" y="1421718"/>
              <a:ext cx="2132547" cy="864096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Diseño de interfaz bloquea otras tareas</a:t>
              </a:r>
              <a:endParaRPr lang="es-AR" dirty="0"/>
            </a:p>
          </p:txBody>
        </p:sp>
        <p:sp>
          <p:nvSpPr>
            <p:cNvPr id="18" name="17 Rectángulo"/>
            <p:cNvSpPr/>
            <p:nvPr/>
          </p:nvSpPr>
          <p:spPr>
            <a:xfrm>
              <a:off x="604656" y="1124744"/>
              <a:ext cx="7927784" cy="1567037"/>
            </a:xfrm>
            <a:prstGeom prst="rect">
              <a:avLst/>
            </a:prstGeom>
            <a:gradFill>
              <a:gsLst>
                <a:gs pos="0">
                  <a:srgbClr val="9BDDA6"/>
                </a:gs>
                <a:gs pos="30000">
                  <a:srgbClr val="99DB9C"/>
                </a:gs>
                <a:gs pos="75000">
                  <a:srgbClr val="7CC680"/>
                </a:gs>
                <a:gs pos="100000">
                  <a:srgbClr val="99C199"/>
                </a:gs>
              </a:gsLst>
            </a:gradFill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vert270" rtlCol="0" anchor="t"/>
            <a:lstStyle/>
            <a:p>
              <a:pPr algn="ctr"/>
              <a:r>
                <a:rPr lang="es-ES" dirty="0" smtClean="0">
                  <a:solidFill>
                    <a:srgbClr val="006600"/>
                  </a:solidFill>
                </a:rPr>
                <a:t>Buenas</a:t>
              </a:r>
              <a:endParaRPr lang="es-AR" dirty="0">
                <a:solidFill>
                  <a:srgbClr val="006600"/>
                </a:solidFill>
              </a:endParaRPr>
            </a:p>
          </p:txBody>
        </p:sp>
        <p:sp>
          <p:nvSpPr>
            <p:cNvPr id="12" name="18 Rectángulo redondeado"/>
            <p:cNvSpPr/>
            <p:nvPr/>
          </p:nvSpPr>
          <p:spPr>
            <a:xfrm>
              <a:off x="1240226" y="1303834"/>
              <a:ext cx="1605394" cy="520809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sz="1700" dirty="0" smtClean="0"/>
                <a:t>Capacitaciones</a:t>
              </a:r>
              <a:endParaRPr lang="es-AR" sz="1700" dirty="0"/>
            </a:p>
          </p:txBody>
        </p:sp>
        <p:sp>
          <p:nvSpPr>
            <p:cNvPr id="19" name="18 Rectángulo redondeado"/>
            <p:cNvSpPr/>
            <p:nvPr/>
          </p:nvSpPr>
          <p:spPr>
            <a:xfrm>
              <a:off x="1240226" y="1993787"/>
              <a:ext cx="1605394" cy="499109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sz="1500" dirty="0" smtClean="0"/>
                <a:t>Especializaciones</a:t>
              </a:r>
              <a:endParaRPr lang="es-AR" sz="1500" dirty="0"/>
            </a:p>
          </p:txBody>
        </p:sp>
        <p:sp>
          <p:nvSpPr>
            <p:cNvPr id="22" name="18 Rectángulo redondeado"/>
            <p:cNvSpPr/>
            <p:nvPr/>
          </p:nvSpPr>
          <p:spPr>
            <a:xfrm>
              <a:off x="2975196" y="1303835"/>
              <a:ext cx="1742631" cy="520807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smtClean="0"/>
                <a:t>Herramienta</a:t>
              </a:r>
              <a:endParaRPr lang="es-AR" dirty="0"/>
            </a:p>
          </p:txBody>
        </p:sp>
        <p:sp>
          <p:nvSpPr>
            <p:cNvPr id="27" name="18 Rectángulo redondeado"/>
            <p:cNvSpPr/>
            <p:nvPr/>
          </p:nvSpPr>
          <p:spPr>
            <a:xfrm>
              <a:off x="2975197" y="1972089"/>
              <a:ext cx="1742631" cy="520807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smtClean="0"/>
                <a:t>Aprendizaje</a:t>
              </a:r>
              <a:endParaRPr lang="es-AR" dirty="0"/>
            </a:p>
          </p:txBody>
        </p:sp>
        <p:sp>
          <p:nvSpPr>
            <p:cNvPr id="29" name="18 Rectángulo redondeado"/>
            <p:cNvSpPr/>
            <p:nvPr/>
          </p:nvSpPr>
          <p:spPr>
            <a:xfrm>
              <a:off x="4860033" y="1288054"/>
              <a:ext cx="1585988" cy="1204842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Estimación</a:t>
              </a:r>
              <a:endParaRPr lang="es-ES" dirty="0" smtClean="0"/>
            </a:p>
          </p:txBody>
        </p:sp>
      </p:grpSp>
      <p:grpSp>
        <p:nvGrpSpPr>
          <p:cNvPr id="5" name="4 Grupo"/>
          <p:cNvGrpSpPr/>
          <p:nvPr/>
        </p:nvGrpSpPr>
        <p:grpSpPr>
          <a:xfrm>
            <a:off x="519295" y="3655093"/>
            <a:ext cx="7937324" cy="1506488"/>
            <a:chOff x="595116" y="2858616"/>
            <a:chExt cx="7937324" cy="1506488"/>
          </a:xfrm>
        </p:grpSpPr>
        <p:sp>
          <p:nvSpPr>
            <p:cNvPr id="8" name="7 Rectángulo"/>
            <p:cNvSpPr/>
            <p:nvPr/>
          </p:nvSpPr>
          <p:spPr>
            <a:xfrm>
              <a:off x="595116" y="2858616"/>
              <a:ext cx="7937324" cy="150648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vert="vert270" rtlCol="0" anchor="t"/>
            <a:lstStyle/>
            <a:p>
              <a:pPr algn="ctr"/>
              <a:r>
                <a:rPr lang="es-ES" sz="1600" dirty="0" smtClean="0">
                  <a:solidFill>
                    <a:schemeClr val="accent3">
                      <a:lumMod val="75000"/>
                    </a:schemeClr>
                  </a:solidFill>
                </a:rPr>
                <a:t>No tan buenas</a:t>
              </a:r>
              <a:endParaRPr lang="es-AR" sz="1600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0" name="8 Rectángulo redondeado"/>
            <p:cNvSpPr/>
            <p:nvPr/>
          </p:nvSpPr>
          <p:spPr>
            <a:xfrm>
              <a:off x="6575045" y="2993280"/>
              <a:ext cx="1806013" cy="1227807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sz="2000" dirty="0" smtClean="0"/>
                <a:t>Poca disponibilidad horaria</a:t>
              </a:r>
              <a:endParaRPr lang="es-AR" sz="2000" dirty="0"/>
            </a:p>
          </p:txBody>
        </p:sp>
        <p:sp>
          <p:nvSpPr>
            <p:cNvPr id="15" name="8 Rectángulo redondeado"/>
            <p:cNvSpPr/>
            <p:nvPr/>
          </p:nvSpPr>
          <p:spPr>
            <a:xfrm>
              <a:off x="1240227" y="2993282"/>
              <a:ext cx="1605394" cy="1227806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err="1" smtClean="0"/>
                <a:t>Scrum</a:t>
              </a:r>
              <a:endParaRPr lang="es-AR" sz="1600" dirty="0"/>
            </a:p>
          </p:txBody>
        </p:sp>
        <p:sp>
          <p:nvSpPr>
            <p:cNvPr id="24" name="8 Rectángulo redondeado"/>
            <p:cNvSpPr/>
            <p:nvPr/>
          </p:nvSpPr>
          <p:spPr>
            <a:xfrm>
              <a:off x="4860035" y="3045866"/>
              <a:ext cx="1585986" cy="549409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Compromiso</a:t>
              </a:r>
              <a:endParaRPr lang="es-AR" dirty="0"/>
            </a:p>
          </p:txBody>
        </p:sp>
        <p:sp>
          <p:nvSpPr>
            <p:cNvPr id="31" name="8 Rectángulo redondeado"/>
            <p:cNvSpPr/>
            <p:nvPr/>
          </p:nvSpPr>
          <p:spPr>
            <a:xfrm>
              <a:off x="4860035" y="3671678"/>
              <a:ext cx="1585986" cy="549409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smtClean="0"/>
                <a:t>Rally</a:t>
              </a:r>
              <a:endParaRPr lang="es-AR" dirty="0"/>
            </a:p>
          </p:txBody>
        </p:sp>
      </p:grpSp>
      <p:pic>
        <p:nvPicPr>
          <p:cNvPr id="1033" name="Picture 9" descr="https://media.giphy.com/media/2dJ5Iait4QrW8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7819" y="1917317"/>
            <a:ext cx="1867418" cy="1211168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</p:spPr>
      </p:pic>
      <p:pic>
        <p:nvPicPr>
          <p:cNvPr id="1035" name="Picture 11" descr="https://k30.kn3.net/taringa/D/9/B/8/6/5/vagonettas/5AB.g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3836643"/>
            <a:ext cx="1639713" cy="120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5493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64999">
                <a:schemeClr val="bg1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835696" y="2636912"/>
            <a:ext cx="5472608" cy="1143000"/>
          </a:xfrm>
        </p:spPr>
        <p:txBody>
          <a:bodyPr>
            <a:normAutofit/>
          </a:bodyPr>
          <a:lstStyle/>
          <a:p>
            <a:pPr algn="ctr"/>
            <a:r>
              <a:rPr lang="es-AR" sz="6600" dirty="0"/>
              <a:t>¿</a:t>
            </a:r>
            <a:r>
              <a:rPr lang="es-AR" sz="6600" dirty="0" smtClean="0"/>
              <a:t>Preguntas?</a:t>
            </a:r>
            <a:endParaRPr lang="es-AR" sz="6600" dirty="0"/>
          </a:p>
        </p:txBody>
      </p:sp>
    </p:spTree>
    <p:extLst>
      <p:ext uri="{BB962C8B-B14F-4D97-AF65-F5344CB8AC3E}">
        <p14:creationId xmlns:p14="http://schemas.microsoft.com/office/powerpoint/2010/main" val="699114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64999">
                <a:schemeClr val="bg1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051720" y="2636912"/>
            <a:ext cx="4752528" cy="1143000"/>
          </a:xfrm>
        </p:spPr>
        <p:txBody>
          <a:bodyPr>
            <a:normAutofit/>
          </a:bodyPr>
          <a:lstStyle/>
          <a:p>
            <a:pPr algn="ctr"/>
            <a:r>
              <a:rPr lang="es-AR" sz="6600" dirty="0" err="1" smtClean="0"/>
              <a:t>C’est</a:t>
            </a:r>
            <a:r>
              <a:rPr lang="es-AR" sz="6600" dirty="0" smtClean="0"/>
              <a:t> </a:t>
            </a:r>
            <a:r>
              <a:rPr lang="es-AR" sz="6600" dirty="0" err="1" smtClean="0"/>
              <a:t>fini</a:t>
            </a:r>
            <a:r>
              <a:rPr lang="es-AR" sz="6600" dirty="0" smtClean="0"/>
              <a:t>!</a:t>
            </a:r>
            <a:endParaRPr lang="es-AR" sz="6600" dirty="0"/>
          </a:p>
        </p:txBody>
      </p:sp>
    </p:spTree>
    <p:extLst>
      <p:ext uri="{BB962C8B-B14F-4D97-AF65-F5344CB8AC3E}">
        <p14:creationId xmlns:p14="http://schemas.microsoft.com/office/powerpoint/2010/main" val="58946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irador">
  <a:themeElements>
    <a:clrScheme name="Mirador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Compuest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irador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3488</TotalTime>
  <Words>197</Words>
  <Application>Microsoft Office PowerPoint</Application>
  <PresentationFormat>Presentación en pantalla (4:3)</PresentationFormat>
  <Paragraphs>69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Mirador</vt:lpstr>
      <vt:lpstr>Presentación de PowerPoint</vt:lpstr>
      <vt:lpstr>Un vistazo al producto…</vt:lpstr>
      <vt:lpstr>Un vistazo al producto…</vt:lpstr>
      <vt:lpstr>Arquitectura</vt:lpstr>
      <vt:lpstr>IT’S DEMO TIME!</vt:lpstr>
      <vt:lpstr>Experiencias del proyecto durante cursado</vt:lpstr>
      <vt:lpstr>Experiencias del proyecto después de cursado</vt:lpstr>
      <vt:lpstr>¿Preguntas?</vt:lpstr>
      <vt:lpstr>C’est fini!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Denise</dc:creator>
  <cp:lastModifiedBy>Jose Ruiz Lopez</cp:lastModifiedBy>
  <cp:revision>208</cp:revision>
  <dcterms:created xsi:type="dcterms:W3CDTF">2014-05-18T13:55:49Z</dcterms:created>
  <dcterms:modified xsi:type="dcterms:W3CDTF">2016-02-07T22:34:33Z</dcterms:modified>
</cp:coreProperties>
</file>

<file path=docProps/thumbnail.jpeg>
</file>